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8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9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Jennifer OCCE09 - novembre 2022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>
              <a:defRPr sz="2800">
                <a:solidFill>
                  <a:srgbClr val="D5D5D5"/>
                </a:solidFill>
              </a:defRPr>
            </a:lvl1pPr>
          </a:lstStyle>
          <a:p>
            <a:pPr/>
            <a:r>
              <a:t>Jennifer OCCE09 - novembre 2022</a:t>
            </a:r>
          </a:p>
        </p:txBody>
      </p:sp>
      <p:sp>
        <p:nvSpPr>
          <p:cNvPr id="152" name="Les échelles de plan et…"/>
          <p:cNvSpPr txBox="1"/>
          <p:nvPr>
            <p:ph type="ctrTitle"/>
          </p:nvPr>
        </p:nvSpPr>
        <p:spPr>
          <a:xfrm>
            <a:off x="952496" y="4533900"/>
            <a:ext cx="21971004" cy="4648200"/>
          </a:xfrm>
          <a:prstGeom prst="rect">
            <a:avLst/>
          </a:prstGeom>
        </p:spPr>
        <p:txBody>
          <a:bodyPr/>
          <a:lstStyle/>
          <a:p>
            <a:pPr defTabSz="2365188">
              <a:defRPr spc="-225" sz="11252"/>
            </a:pPr>
            <a:r>
              <a:t>Les échelles de plan et </a:t>
            </a:r>
          </a:p>
          <a:p>
            <a:pPr defTabSz="2365188">
              <a:defRPr spc="-225" sz="11252"/>
            </a:pPr>
            <a:r>
              <a:t>les angles de prise de vue </a:t>
            </a:r>
          </a:p>
          <a:p>
            <a:pPr defTabSz="2365188">
              <a:defRPr spc="-225" sz="11252"/>
            </a:pPr>
            <a:r>
              <a:t>au cinéma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N  MOYEN"/>
          <p:cNvSpPr txBox="1"/>
          <p:nvPr/>
        </p:nvSpPr>
        <p:spPr>
          <a:xfrm>
            <a:off x="9536326" y="1133906"/>
            <a:ext cx="4909211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MOYEN</a:t>
            </a:r>
          </a:p>
        </p:txBody>
      </p:sp>
      <p:pic>
        <p:nvPicPr>
          <p:cNvPr id="18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164" y="568390"/>
            <a:ext cx="22311321" cy="1252833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LONGÉE"/>
          <p:cNvSpPr txBox="1"/>
          <p:nvPr/>
        </p:nvSpPr>
        <p:spPr>
          <a:xfrm>
            <a:off x="2301339" y="10023906"/>
            <a:ext cx="3631185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PLONGÉE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whole" bldLvl="1" animBg="1" rev="0" advAuto="0" spid="18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N  MOYEN"/>
          <p:cNvSpPr txBox="1"/>
          <p:nvPr/>
        </p:nvSpPr>
        <p:spPr>
          <a:xfrm>
            <a:off x="9536326" y="1133906"/>
            <a:ext cx="4909211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MOYEN</a:t>
            </a:r>
          </a:p>
        </p:txBody>
      </p:sp>
      <p:pic>
        <p:nvPicPr>
          <p:cNvPr id="18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95" y="2125070"/>
            <a:ext cx="23845410" cy="983623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CONTRE PLONGÉE"/>
          <p:cNvSpPr txBox="1"/>
          <p:nvPr/>
        </p:nvSpPr>
        <p:spPr>
          <a:xfrm>
            <a:off x="1744368" y="9922306"/>
            <a:ext cx="6726327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CONTRE PLONGÉE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2"/>
      <p:bldP build="whole" bldLvl="1" animBg="1" rev="0" advAuto="0" spid="1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N  MOYEN"/>
          <p:cNvSpPr txBox="1"/>
          <p:nvPr/>
        </p:nvSpPr>
        <p:spPr>
          <a:xfrm>
            <a:off x="9536326" y="1133906"/>
            <a:ext cx="4909211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MOYEN</a:t>
            </a:r>
          </a:p>
        </p:txBody>
      </p:sp>
      <p:pic>
        <p:nvPicPr>
          <p:cNvPr id="19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516" y="2052976"/>
            <a:ext cx="23297084" cy="961004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AU SOL"/>
          <p:cNvSpPr txBox="1"/>
          <p:nvPr/>
        </p:nvSpPr>
        <p:spPr>
          <a:xfrm>
            <a:off x="3562754" y="10404906"/>
            <a:ext cx="2683155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AU SOL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057" y="931686"/>
            <a:ext cx="23585885" cy="974299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PLAN GÉNÉRAL"/>
          <p:cNvSpPr txBox="1"/>
          <p:nvPr/>
        </p:nvSpPr>
        <p:spPr>
          <a:xfrm>
            <a:off x="17465495" y="1210106"/>
            <a:ext cx="5408474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GÉNÉRAL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348" y="2063226"/>
            <a:ext cx="23105167" cy="958954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LAN D’ENSEMBLE"/>
          <p:cNvSpPr txBox="1"/>
          <p:nvPr/>
        </p:nvSpPr>
        <p:spPr>
          <a:xfrm>
            <a:off x="16249597" y="2911906"/>
            <a:ext cx="6621070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D’ENSEMBLE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897" y="1196554"/>
            <a:ext cx="23229751" cy="943708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LAN  MOYEN"/>
          <p:cNvSpPr txBox="1"/>
          <p:nvPr/>
        </p:nvSpPr>
        <p:spPr>
          <a:xfrm>
            <a:off x="13066926" y="1464106"/>
            <a:ext cx="4909211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MOYEN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748" y="1999179"/>
            <a:ext cx="23524504" cy="971764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LAN  AMÉRICAIN"/>
          <p:cNvSpPr txBox="1"/>
          <p:nvPr/>
        </p:nvSpPr>
        <p:spPr>
          <a:xfrm>
            <a:off x="2237435" y="3572306"/>
            <a:ext cx="6396330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AMÉRICAIN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N  MOYEN"/>
          <p:cNvSpPr txBox="1"/>
          <p:nvPr/>
        </p:nvSpPr>
        <p:spPr>
          <a:xfrm>
            <a:off x="9536326" y="1133906"/>
            <a:ext cx="4909211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MOYEN</a:t>
            </a:r>
          </a:p>
        </p:txBody>
      </p:sp>
      <p:pic>
        <p:nvPicPr>
          <p:cNvPr id="16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309" y="1484333"/>
            <a:ext cx="23238778" cy="928189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LAN RAPPROCHÉ"/>
          <p:cNvSpPr txBox="1"/>
          <p:nvPr/>
        </p:nvSpPr>
        <p:spPr>
          <a:xfrm>
            <a:off x="16792549" y="1972106"/>
            <a:ext cx="6699302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RAPPROCHÉ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6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N  MOYEN"/>
          <p:cNvSpPr txBox="1"/>
          <p:nvPr/>
        </p:nvSpPr>
        <p:spPr>
          <a:xfrm>
            <a:off x="9536326" y="1133906"/>
            <a:ext cx="4909211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MOYEN</a:t>
            </a:r>
          </a:p>
        </p:txBody>
      </p:sp>
      <p:pic>
        <p:nvPicPr>
          <p:cNvPr id="17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693" y="2260570"/>
            <a:ext cx="23780614" cy="980021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GROS  PLAN"/>
          <p:cNvSpPr txBox="1"/>
          <p:nvPr/>
        </p:nvSpPr>
        <p:spPr>
          <a:xfrm>
            <a:off x="18445325" y="3343706"/>
            <a:ext cx="4566413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GROS  PLAN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2"/>
      <p:bldP build="whole" bldLvl="1" animBg="1" rev="0" advAuto="0" spid="1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N  MOYEN"/>
          <p:cNvSpPr txBox="1"/>
          <p:nvPr/>
        </p:nvSpPr>
        <p:spPr>
          <a:xfrm>
            <a:off x="9536326" y="1133906"/>
            <a:ext cx="4909211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MOYEN</a:t>
            </a:r>
          </a:p>
        </p:txBody>
      </p:sp>
      <p:pic>
        <p:nvPicPr>
          <p:cNvPr id="17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128" y="1430877"/>
            <a:ext cx="23497744" cy="982132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RÈS GROS  PLAN"/>
          <p:cNvSpPr txBox="1"/>
          <p:nvPr/>
        </p:nvSpPr>
        <p:spPr>
          <a:xfrm>
            <a:off x="17451068" y="3343706"/>
            <a:ext cx="6554928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TRÈS GROS  PLAN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  <p:bldP build="whole" bldLvl="1" animBg="1" rev="0" advAuto="0" spid="17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N  MOYEN"/>
          <p:cNvSpPr txBox="1"/>
          <p:nvPr/>
        </p:nvSpPr>
        <p:spPr>
          <a:xfrm>
            <a:off x="9536326" y="1133906"/>
            <a:ext cx="4909211" cy="932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PLAN  MOYEN</a:t>
            </a:r>
          </a:p>
        </p:txBody>
      </p:sp>
      <p:pic>
        <p:nvPicPr>
          <p:cNvPr id="179" name="Capture d’écran 2022-11-30 à 12.28.53.png" descr="Capture d’écran 2022-11-30 à 12.28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386" y="1762711"/>
            <a:ext cx="23100938" cy="1019057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À HAUTEUR DES YEUX"/>
          <p:cNvSpPr txBox="1"/>
          <p:nvPr/>
        </p:nvSpPr>
        <p:spPr>
          <a:xfrm>
            <a:off x="986737" y="4432798"/>
            <a:ext cx="7936789" cy="93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À HAUTEUR DES YEUX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8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