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1" name="Texte du titre"/>
          <p:cNvSpPr txBox="1"/>
          <p:nvPr>
            <p:ph type="title"/>
          </p:nvPr>
        </p:nvSpPr>
        <p:spPr>
          <a:xfrm>
            <a:off x="2374900" y="2387600"/>
            <a:ext cx="19621500" cy="4876800"/>
          </a:xfrm>
          <a:prstGeom prst="rect">
            <a:avLst/>
          </a:prstGeom>
        </p:spPr>
        <p:txBody>
          <a:bodyPr anchor="b"/>
          <a:lstStyle>
            <a:lvl1pPr algn="ctr"/>
          </a:lstStyle>
          <a:p>
            <a:pPr/>
            <a:r>
              <a:t>Texte du titre</a:t>
            </a:r>
          </a:p>
        </p:txBody>
      </p:sp>
      <p:sp>
        <p:nvSpPr>
          <p:cNvPr id="12" name="Texte niveau 1…"/>
          <p:cNvSpPr txBox="1"/>
          <p:nvPr>
            <p:ph type="body" sz="quarter" idx="1"/>
          </p:nvPr>
        </p:nvSpPr>
        <p:spPr>
          <a:xfrm>
            <a:off x="2374900" y="7251700"/>
            <a:ext cx="19621500" cy="2057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 Saisissez une citation ici. »"/>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lvl1pPr>
          </a:lstStyle>
          <a:p>
            <a:pPr/>
            <a:r>
              <a:t>« Saisissez une citation ici. »</a:t>
            </a:r>
          </a:p>
        </p:txBody>
      </p:sp>
      <p:sp>
        <p:nvSpPr>
          <p:cNvPr id="94" name="-Gilles Allain"/>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lvl1pPr>
          </a:lstStyle>
          <a:p>
            <a:pPr/>
            <a:r>
              <a:t>-Gilles Allain</a:t>
            </a:r>
          </a:p>
        </p:txBody>
      </p:sp>
      <p:sp>
        <p:nvSpPr>
          <p:cNvPr id="9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Pyramides de Gizeh dont la silhouette se découpe sur un crépuscule orange"/>
          <p:cNvSpPr/>
          <p:nvPr>
            <p:ph type="pic" idx="21"/>
          </p:nvPr>
        </p:nvSpPr>
        <p:spPr>
          <a:xfrm>
            <a:off x="0" y="-1816100"/>
            <a:ext cx="24384000" cy="16088930"/>
          </a:xfrm>
          <a:prstGeom prst="rect">
            <a:avLst/>
          </a:prstGeom>
        </p:spPr>
        <p:txBody>
          <a:bodyPr lIns="91439" tIns="45719" rIns="91439" bIns="45719" anchor="t">
            <a:noAutofit/>
          </a:bodyPr>
          <a:lstStyle/>
          <a:p>
            <a:pPr/>
          </a:p>
        </p:txBody>
      </p:sp>
      <p:sp>
        <p:nvSpPr>
          <p:cNvPr id="10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Pyramides de Gizeh dont la silhouette se découpe sur un crépuscule orange"/>
          <p:cNvSpPr/>
          <p:nvPr>
            <p:ph type="pic" idx="21"/>
          </p:nvPr>
        </p:nvSpPr>
        <p:spPr>
          <a:xfrm>
            <a:off x="2273300" y="-3352800"/>
            <a:ext cx="19850100" cy="12946560"/>
          </a:xfrm>
          <a:prstGeom prst="rect">
            <a:avLst/>
          </a:prstGeom>
          <a:ln w="9525">
            <a:round/>
          </a:ln>
        </p:spPr>
        <p:txBody>
          <a:bodyPr lIns="91439" tIns="45719" rIns="91439" bIns="45719" anchor="t">
            <a:noAutofit/>
          </a:bodyPr>
          <a:lstStyle/>
          <a:p>
            <a:pPr/>
          </a:p>
        </p:txBody>
      </p:sp>
      <p:sp>
        <p:nvSpPr>
          <p:cNvPr id="21" name="Texte du titre"/>
          <p:cNvSpPr txBox="1"/>
          <p:nvPr>
            <p:ph type="title"/>
          </p:nvPr>
        </p:nvSpPr>
        <p:spPr>
          <a:xfrm>
            <a:off x="2374900" y="9080500"/>
            <a:ext cx="19621500" cy="1905000"/>
          </a:xfrm>
          <a:prstGeom prst="rect">
            <a:avLst/>
          </a:prstGeom>
        </p:spPr>
        <p:txBody>
          <a:bodyPr anchor="b"/>
          <a:lstStyle>
            <a:lvl1pPr algn="ctr"/>
          </a:lstStyle>
          <a:p>
            <a:pPr/>
            <a:r>
              <a:t>Texte du titre</a:t>
            </a:r>
          </a:p>
        </p:txBody>
      </p:sp>
      <p:sp>
        <p:nvSpPr>
          <p:cNvPr id="22" name="Texte niveau 1…"/>
          <p:cNvSpPr txBox="1"/>
          <p:nvPr>
            <p:ph type="body" sz="quarter" idx="1"/>
          </p:nvPr>
        </p:nvSpPr>
        <p:spPr>
          <a:xfrm>
            <a:off x="2374900" y="11010900"/>
            <a:ext cx="19621500" cy="1930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2374900" y="5143500"/>
            <a:ext cx="19621500" cy="3429000"/>
          </a:xfrm>
          <a:prstGeom prst="rect">
            <a:avLst/>
          </a:prstGeom>
        </p:spPr>
        <p:txBody>
          <a:bodyPr/>
          <a:lstStyle>
            <a:lvl1pPr algn="ctr"/>
          </a:lstStyle>
          <a:p>
            <a:pPr/>
            <a:r>
              <a:t>Texte du titre</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Pyramides de Gizeh dont la silhouette se découpe sur un crépuscule orange"/>
          <p:cNvSpPr/>
          <p:nvPr>
            <p:ph type="pic" idx="21"/>
          </p:nvPr>
        </p:nvSpPr>
        <p:spPr>
          <a:xfrm>
            <a:off x="10998200" y="1930400"/>
            <a:ext cx="15167286" cy="10007600"/>
          </a:xfrm>
          <a:prstGeom prst="rect">
            <a:avLst/>
          </a:prstGeom>
          <a:ln w="9525">
            <a:round/>
          </a:ln>
        </p:spPr>
        <p:txBody>
          <a:bodyPr lIns="91439" tIns="45719" rIns="91439" bIns="45719" anchor="t">
            <a:noAutofit/>
          </a:bodyPr>
          <a:lstStyle/>
          <a:p>
            <a:pPr/>
          </a:p>
        </p:txBody>
      </p:sp>
      <p:sp>
        <p:nvSpPr>
          <p:cNvPr id="39" name="Texte du titre"/>
          <p:cNvSpPr txBox="1"/>
          <p:nvPr>
            <p:ph type="title"/>
          </p:nvPr>
        </p:nvSpPr>
        <p:spPr>
          <a:xfrm>
            <a:off x="1816100" y="1943100"/>
            <a:ext cx="10502900" cy="5626100"/>
          </a:xfrm>
          <a:prstGeom prst="rect">
            <a:avLst/>
          </a:prstGeom>
        </p:spPr>
        <p:txBody>
          <a:bodyPr anchor="b"/>
          <a:lstStyle>
            <a:lvl1pPr algn="ctr">
              <a:defRPr sz="9400"/>
            </a:lvl1pPr>
          </a:lstStyle>
          <a:p>
            <a:pPr/>
            <a:r>
              <a:t>Texte du titre</a:t>
            </a:r>
          </a:p>
        </p:txBody>
      </p:sp>
      <p:sp>
        <p:nvSpPr>
          <p:cNvPr id="40" name="Texte niveau 1…"/>
          <p:cNvSpPr txBox="1"/>
          <p:nvPr>
            <p:ph type="body" sz="quarter" idx="1"/>
          </p:nvPr>
        </p:nvSpPr>
        <p:spPr>
          <a:xfrm>
            <a:off x="1816100" y="7556500"/>
            <a:ext cx="10502900" cy="4216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xfrm>
            <a:off x="2374900" y="889000"/>
            <a:ext cx="19621500" cy="2959100"/>
          </a:xfrm>
          <a:prstGeom prst="rect">
            <a:avLst/>
          </a:prstGeom>
        </p:spPr>
        <p:txBody>
          <a:bodyPr/>
          <a:lstStyle>
            <a:lvl1pPr algn="ct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xfrm>
            <a:off x="2374900" y="889000"/>
            <a:ext cx="19621500" cy="2959100"/>
          </a:xfrm>
          <a:prstGeom prst="rect">
            <a:avLst/>
          </a:prstGeom>
        </p:spPr>
        <p:txBody>
          <a:bodyPr/>
          <a:lstStyle>
            <a:lvl1pPr algn="ctr"/>
          </a:lstStyle>
          <a:p>
            <a:pPr/>
            <a:r>
              <a:t>Texte du titre</a:t>
            </a:r>
          </a:p>
        </p:txBody>
      </p:sp>
      <p:sp>
        <p:nvSpPr>
          <p:cNvPr id="57" name="Texte niveau 1…"/>
          <p:cNvSpPr txBox="1"/>
          <p:nvPr>
            <p:ph type="body" idx="1"/>
          </p:nvPr>
        </p:nvSpPr>
        <p:spPr>
          <a:xfrm>
            <a:off x="2374900" y="4127500"/>
            <a:ext cx="19621500" cy="81915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Pyramides de Gizeh dont la silhouette se découpe sur un crépuscule orange"/>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66" name="Texte du titre"/>
          <p:cNvSpPr txBox="1"/>
          <p:nvPr>
            <p:ph type="title"/>
          </p:nvPr>
        </p:nvSpPr>
        <p:spPr>
          <a:xfrm>
            <a:off x="2374900" y="889000"/>
            <a:ext cx="19621500" cy="2959100"/>
          </a:xfrm>
          <a:prstGeom prst="rect">
            <a:avLst/>
          </a:prstGeom>
        </p:spPr>
        <p:txBody>
          <a:bodyPr/>
          <a:lstStyle>
            <a:lvl1pPr algn="ctr"/>
          </a:lstStyle>
          <a:p>
            <a:pPr/>
            <a:r>
              <a:t>Texte du titre</a:t>
            </a:r>
          </a:p>
        </p:txBody>
      </p:sp>
      <p:sp>
        <p:nvSpPr>
          <p:cNvPr id="67" name="Texte niveau 1…"/>
          <p:cNvSpPr txBox="1"/>
          <p:nvPr>
            <p:ph type="body" sz="half" idx="1"/>
          </p:nvPr>
        </p:nvSpPr>
        <p:spPr>
          <a:xfrm>
            <a:off x="2374900" y="4140200"/>
            <a:ext cx="9410700" cy="7874000"/>
          </a:xfrm>
          <a:prstGeom prst="rect">
            <a:avLst/>
          </a:prstGeom>
        </p:spPr>
        <p:txBody>
          <a:bodyPr/>
          <a:lstStyle>
            <a:lvl1pPr marL="533400" indent="-533400">
              <a:spcBef>
                <a:spcPts val="3900"/>
              </a:spcBef>
              <a:buBlip>
                <a:blip r:embed="rId2"/>
              </a:buBlip>
              <a:defRPr sz="4200"/>
            </a:lvl1pPr>
            <a:lvl2pPr marL="1066800" indent="-533400">
              <a:spcBef>
                <a:spcPts val="3900"/>
              </a:spcBef>
              <a:buBlip>
                <a:blip r:embed="rId2"/>
              </a:buBlip>
              <a:defRPr sz="4200"/>
            </a:lvl2pPr>
            <a:lvl3pPr marL="1600200" indent="-533400">
              <a:spcBef>
                <a:spcPts val="3900"/>
              </a:spcBef>
              <a:buBlip>
                <a:blip r:embed="rId2"/>
              </a:buBlip>
              <a:defRPr sz="4200"/>
            </a:lvl3pPr>
            <a:lvl4pPr marL="2133600" indent="-533400">
              <a:spcBef>
                <a:spcPts val="3900"/>
              </a:spcBef>
              <a:buBlip>
                <a:blip r:embed="rId2"/>
              </a:buBlip>
              <a:defRPr sz="4200"/>
            </a:lvl4pPr>
            <a:lvl5pPr marL="2667000" indent="-533400">
              <a:spcBef>
                <a:spcPts val="3900"/>
              </a:spcBef>
              <a:buBlip>
                <a:blip r:embed="rId2"/>
              </a:buBlip>
              <a:defRPr sz="42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Pyramides de Gizeh dont la silhouette se découpe sur un crépuscule orange"/>
          <p:cNvSpPr/>
          <p:nvPr>
            <p:ph type="pic" sz="quarter" idx="21"/>
          </p:nvPr>
        </p:nvSpPr>
        <p:spPr>
          <a:xfrm>
            <a:off x="13487400" y="-736600"/>
            <a:ext cx="9662406" cy="6375400"/>
          </a:xfrm>
          <a:prstGeom prst="rect">
            <a:avLst/>
          </a:prstGeom>
          <a:ln w="9525">
            <a:round/>
          </a:ln>
        </p:spPr>
        <p:txBody>
          <a:bodyPr lIns="91439" tIns="45719" rIns="91439" bIns="45719" anchor="t">
            <a:noAutofit/>
          </a:bodyPr>
          <a:lstStyle/>
          <a:p>
            <a:pPr/>
          </a:p>
        </p:txBody>
      </p:sp>
      <p:sp>
        <p:nvSpPr>
          <p:cNvPr id="84" name="Gros plan d’une pyramide à Gizeh"/>
          <p:cNvSpPr/>
          <p:nvPr>
            <p:ph type="pic" idx="22"/>
          </p:nvPr>
        </p:nvSpPr>
        <p:spPr>
          <a:xfrm>
            <a:off x="13111577" y="4381521"/>
            <a:ext cx="9977826" cy="15152734"/>
          </a:xfrm>
          <a:prstGeom prst="rect">
            <a:avLst/>
          </a:prstGeom>
          <a:ln w="9525">
            <a:round/>
          </a:ln>
        </p:spPr>
        <p:txBody>
          <a:bodyPr lIns="91439" tIns="45719" rIns="91439" bIns="45719" anchor="t">
            <a:noAutofit/>
          </a:bodyPr>
          <a:lstStyle/>
          <a:p>
            <a:pPr/>
          </a:p>
        </p:txBody>
      </p:sp>
      <p:sp>
        <p:nvSpPr>
          <p:cNvPr id="85" name="Sphinx devant les pyramides de Gizeh avec un ciel bleu clair en arrière-plan"/>
          <p:cNvSpPr/>
          <p:nvPr>
            <p:ph type="pic" idx="23"/>
          </p:nvPr>
        </p:nvSpPr>
        <p:spPr>
          <a:xfrm>
            <a:off x="-139700" y="-25400"/>
            <a:ext cx="17310482" cy="12984978"/>
          </a:xfrm>
          <a:prstGeom prst="rect">
            <a:avLst/>
          </a:prstGeom>
          <a:ln w="9525">
            <a:round/>
          </a:ln>
        </p:spPr>
        <p:txBody>
          <a:bodyPr lIns="91439" tIns="45719" rIns="91439" bIns="45719" anchor="t">
            <a:noAutofit/>
          </a:bodyPr>
          <a:lstStyle/>
          <a:p>
            <a:pP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e niveau 1…"/>
          <p:cNvSpPr txBox="1"/>
          <p:nvPr>
            <p:ph type="body" idx="1"/>
          </p:nvPr>
        </p:nvSpPr>
        <p:spPr>
          <a:xfrm>
            <a:off x="2374900" y="1651000"/>
            <a:ext cx="19621500" cy="1041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Texte niveau 1</a:t>
            </a:r>
          </a:p>
          <a:p>
            <a:pPr lvl="1"/>
            <a:r>
              <a:t>Texte niveau 2</a:t>
            </a:r>
          </a:p>
          <a:p>
            <a:pPr lvl="2"/>
            <a:r>
              <a:t>Texte niveau 3</a:t>
            </a:r>
          </a:p>
          <a:p>
            <a:pPr lvl="3"/>
            <a:r>
              <a:t>Texte niveau 4</a:t>
            </a:r>
          </a:p>
          <a:p>
            <a:pPr lvl="4"/>
            <a:r>
              <a:t>Texte niveau 5</a:t>
            </a:r>
          </a:p>
        </p:txBody>
      </p:sp>
      <p:sp>
        <p:nvSpPr>
          <p:cNvPr id="3" name="Texte du titre"/>
          <p:cNvSpPr txBox="1"/>
          <p:nvPr>
            <p:ph type="title"/>
          </p:nvPr>
        </p:nvSpPr>
        <p:spPr>
          <a:xfrm>
            <a:off x="2387600" y="889000"/>
            <a:ext cx="19621500" cy="295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4" name="Numéro de diapositive"/>
          <p:cNvSpPr txBox="1"/>
          <p:nvPr>
            <p:ph type="sldNum" sz="quarter" idx="2"/>
          </p:nvPr>
        </p:nvSpPr>
        <p:spPr>
          <a:xfrm>
            <a:off x="11993858" y="13144500"/>
            <a:ext cx="393205" cy="5715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1pPr>
      <a:lvl2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2pPr>
      <a:lvl3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3pPr>
      <a:lvl4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4pPr>
      <a:lvl5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5pPr>
      <a:lvl6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6pPr>
      <a:lvl7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7pPr>
      <a:lvl8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8pPr>
      <a:lvl9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9pPr>
    </p:titleStyle>
    <p:bodyStyle>
      <a:lvl1pPr marL="660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1pPr>
      <a:lvl2pPr marL="1320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2pPr>
      <a:lvl3pPr marL="1981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3pPr>
      <a:lvl4pPr marL="2641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4pPr>
      <a:lvl5pPr marL="33020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5pPr>
      <a:lvl6pPr marL="3962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6pPr>
      <a:lvl7pPr marL="4622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7pPr>
      <a:lvl8pPr marL="5283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8pPr>
      <a:lvl9pPr marL="5943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Le voleur de Bagdad"/>
          <p:cNvSpPr txBox="1"/>
          <p:nvPr>
            <p:ph type="ctrTitle"/>
          </p:nvPr>
        </p:nvSpPr>
        <p:spPr>
          <a:prstGeom prst="rect">
            <a:avLst/>
          </a:prstGeom>
        </p:spPr>
        <p:txBody>
          <a:bodyPr/>
          <a:lstStyle/>
          <a:p>
            <a:pPr/>
            <a:r>
              <a:t>Le voleur de Bagdad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9"/>
                                        </p:tgtEl>
                                        <p:attrNameLst>
                                          <p:attrName>style.visibility</p:attrName>
                                        </p:attrNameLst>
                                      </p:cBhvr>
                                      <p:to>
                                        <p:strVal val="visible"/>
                                      </p:to>
                                    </p:set>
                                    <p:animEffect filter="dissolve" transition="in">
                                      <p:cBhvr>
                                        <p:cTn id="7" dur="15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à suivre !"/>
          <p:cNvSpPr txBox="1"/>
          <p:nvPr>
            <p:ph type="body" idx="21"/>
          </p:nvPr>
        </p:nvSpPr>
        <p:spPr>
          <a:prstGeom prst="rect">
            <a:avLst/>
          </a:prstGeom>
        </p:spPr>
        <p:txBody>
          <a:bodyPr/>
          <a:lstStyle>
            <a:lvl1pPr>
              <a:defRPr sz="6400">
                <a:latin typeface="Arial"/>
                <a:ea typeface="Arial"/>
                <a:cs typeface="Arial"/>
                <a:sym typeface="Arial"/>
              </a:defRPr>
            </a:lvl1pPr>
          </a:lstStyle>
          <a:p>
            <a:pPr/>
            <a:r>
              <a:t>à suivre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12588676" y="1879600"/>
            <a:ext cx="9448801" cy="9956800"/>
          </a:xfrm>
          <a:prstGeom prst="rect">
            <a:avLst/>
          </a:prstGeom>
        </p:spPr>
      </p:pic>
      <p:sp>
        <p:nvSpPr>
          <p:cNvPr id="122" name="Nous sommes dans le port fluvial de Bassorah, ville située sur un fleuve qui se nomme le Tigre.…"/>
          <p:cNvSpPr txBox="1"/>
          <p:nvPr>
            <p:ph type="title"/>
          </p:nvPr>
        </p:nvSpPr>
        <p:spPr>
          <a:xfrm>
            <a:off x="1816100" y="1943099"/>
            <a:ext cx="10294839" cy="9829802"/>
          </a:xfrm>
          <a:prstGeom prst="rect">
            <a:avLst/>
          </a:prstGeom>
        </p:spPr>
        <p:txBody>
          <a:bodyPr/>
          <a:lstStyle/>
          <a:p>
            <a:pPr algn="l" defTabSz="457200">
              <a:defRPr sz="4100">
                <a:solidFill>
                  <a:srgbClr val="000000"/>
                </a:solidFill>
                <a:latin typeface="Arial"/>
                <a:ea typeface="Arial"/>
                <a:cs typeface="Arial"/>
                <a:sym typeface="Arial"/>
              </a:defRPr>
            </a:pPr>
            <a:r>
              <a:t>Nous sommes dans le port fluvial de Bassorah, ville située sur un fleuve qui se nomme le Tigre. </a:t>
            </a:r>
          </a:p>
          <a:p>
            <a:pPr algn="l" defTabSz="457200">
              <a:defRPr sz="4100">
                <a:solidFill>
                  <a:srgbClr val="000000"/>
                </a:solidFill>
                <a:latin typeface="Arial"/>
                <a:ea typeface="Arial"/>
                <a:cs typeface="Arial"/>
                <a:sym typeface="Arial"/>
              </a:defRPr>
            </a:pPr>
            <a:r>
              <a:t>Un beau et grand navire arrive : un œil est dessiné sur l’avant du bateau.</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825500" y="4686280"/>
            <a:ext cx="7124227" cy="7505720"/>
          </a:xfrm>
          <a:prstGeom prst="rect">
            <a:avLst/>
          </a:prstGeom>
        </p:spPr>
      </p:pic>
      <p:sp>
        <p:nvSpPr>
          <p:cNvPr id="125" name="Jaffar, descend du bateau.…"/>
          <p:cNvSpPr txBox="1"/>
          <p:nvPr>
            <p:ph type="title"/>
          </p:nvPr>
        </p:nvSpPr>
        <p:spPr>
          <a:xfrm>
            <a:off x="940851" y="1917699"/>
            <a:ext cx="22502299" cy="2432647"/>
          </a:xfrm>
          <a:prstGeom prst="rect">
            <a:avLst/>
          </a:prstGeom>
        </p:spPr>
        <p:txBody>
          <a:bodyPr/>
          <a:lstStyle/>
          <a:p>
            <a:pPr algn="l" defTabSz="448055">
              <a:defRPr sz="4018">
                <a:solidFill>
                  <a:srgbClr val="000000"/>
                </a:solidFill>
                <a:latin typeface="Arial"/>
                <a:ea typeface="Arial"/>
                <a:cs typeface="Arial"/>
                <a:sym typeface="Arial"/>
              </a:defRPr>
            </a:pPr>
            <a:r>
              <a:t>Jaffar, descend du bateau. </a:t>
            </a:r>
          </a:p>
          <a:p>
            <a:pPr algn="l" defTabSz="448055">
              <a:defRPr sz="4018">
                <a:solidFill>
                  <a:srgbClr val="000000"/>
                </a:solidFill>
                <a:latin typeface="Arial"/>
                <a:ea typeface="Arial"/>
                <a:cs typeface="Arial"/>
                <a:sym typeface="Arial"/>
              </a:defRPr>
            </a:pPr>
            <a:r>
              <a:t>À ce moment, arrive une femme qui est à son service et à laquelle il demande des nouvelles de la Princesse : est-ce qu’elle dort toujours ? Est-ce qu’on a retrouvé l’aveugle qui doit la sortir de son sommeil ? </a:t>
            </a:r>
          </a:p>
        </p:txBody>
      </p:sp>
      <p:pic>
        <p:nvPicPr>
          <p:cNvPr id="126" name="Pyramides de Gizeh dont la silhouette se découpe sur un crépuscule orange" descr="Pyramides de Gizeh dont la silhouette se découpe sur un crépuscule orange"/>
          <p:cNvPicPr>
            <a:picLocks noChangeAspect="0"/>
          </p:cNvPicPr>
          <p:nvPr/>
        </p:nvPicPr>
        <p:blipFill>
          <a:blip r:embed="rId3">
            <a:extLst/>
          </a:blip>
          <a:stretch>
            <a:fillRect/>
          </a:stretch>
        </p:blipFill>
        <p:spPr>
          <a:xfrm>
            <a:off x="8174383" y="4686281"/>
            <a:ext cx="7124227" cy="7505719"/>
          </a:xfrm>
          <a:prstGeom prst="rect">
            <a:avLst/>
          </a:prstGeom>
        </p:spPr>
      </p:pic>
      <p:pic>
        <p:nvPicPr>
          <p:cNvPr id="127" name="Capture d’écran 2023-03-15 à 13.03.08.png" descr="Capture d’écran 2023-03-15 à 13.03.08.png"/>
          <p:cNvPicPr>
            <a:picLocks noChangeAspect="0"/>
          </p:cNvPicPr>
          <p:nvPr/>
        </p:nvPicPr>
        <p:blipFill>
          <a:blip r:embed="rId4">
            <a:extLst/>
          </a:blip>
          <a:stretch>
            <a:fillRect/>
          </a:stretch>
        </p:blipFill>
        <p:spPr>
          <a:xfrm>
            <a:off x="15472466" y="4625126"/>
            <a:ext cx="8055377" cy="7569213"/>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1590476" y="1244600"/>
            <a:ext cx="9448801" cy="9956801"/>
          </a:xfrm>
          <a:prstGeom prst="rect">
            <a:avLst/>
          </a:prstGeom>
        </p:spPr>
      </p:pic>
      <p:sp>
        <p:nvSpPr>
          <p:cNvPr id="130" name="Dans une rue près du port, un aveugle et son chien mendient. Le chien semble avoir un pouvoir particulier : il sait reconnaitre les fausses pièces !…"/>
          <p:cNvSpPr txBox="1"/>
          <p:nvPr>
            <p:ph type="title"/>
          </p:nvPr>
        </p:nvSpPr>
        <p:spPr>
          <a:xfrm>
            <a:off x="12433300" y="1384300"/>
            <a:ext cx="10502900" cy="5626100"/>
          </a:xfrm>
          <a:prstGeom prst="rect">
            <a:avLst/>
          </a:prstGeom>
        </p:spPr>
        <p:txBody>
          <a:bodyPr/>
          <a:lstStyle/>
          <a:p>
            <a:pPr algn="l" defTabSz="457200">
              <a:defRPr sz="1200">
                <a:solidFill>
                  <a:srgbClr val="000000"/>
                </a:solidFill>
                <a:latin typeface="Helvetica"/>
                <a:ea typeface="Helvetica"/>
                <a:cs typeface="Helvetica"/>
                <a:sym typeface="Helvetica"/>
              </a:defRPr>
            </a:pPr>
            <a:r>
              <a:rPr sz="4100">
                <a:latin typeface="Arial"/>
                <a:ea typeface="Arial"/>
                <a:cs typeface="Arial"/>
                <a:sym typeface="Arial"/>
              </a:rPr>
              <a:t>Dans une rue près du port, un aveugle et son chien mendient. Le chien semble avoir un pouvoir particulier : il sait reconnaitre les fausses pièces ! </a:t>
            </a:r>
            <a:endParaRPr sz="4100">
              <a:latin typeface="Arial"/>
              <a:ea typeface="Arial"/>
              <a:cs typeface="Arial"/>
              <a:sym typeface="Arial"/>
            </a:endParaRPr>
          </a:p>
          <a:p>
            <a:pPr algn="l" defTabSz="457200">
              <a:defRPr sz="1200">
                <a:solidFill>
                  <a:srgbClr val="000000"/>
                </a:solidFill>
                <a:latin typeface="Helvetica"/>
                <a:ea typeface="Helvetica"/>
                <a:cs typeface="Helvetica"/>
                <a:sym typeface="Helvetica"/>
              </a:defRPr>
            </a:pPr>
            <a:endParaRPr sz="4100">
              <a:latin typeface="Arial"/>
              <a:ea typeface="Arial"/>
              <a:cs typeface="Arial"/>
              <a:sym typeface="Arial"/>
            </a:endParaRPr>
          </a:p>
          <a:p>
            <a:pPr algn="l" defTabSz="457200">
              <a:defRPr sz="4100">
                <a:solidFill>
                  <a:srgbClr val="000000"/>
                </a:solidFill>
                <a:latin typeface="Arial"/>
                <a:ea typeface="Arial"/>
                <a:cs typeface="Arial"/>
                <a:sym typeface="Arial"/>
              </a:defRPr>
            </a:pPr>
            <a:r>
              <a:t>La servante invite l’aveugle et son chien à venir chez elle. Ils la suive.</a:t>
            </a:r>
          </a:p>
        </p:txBody>
      </p:sp>
      <p:pic>
        <p:nvPicPr>
          <p:cNvPr id="131" name="Capture d’écran 2023-03-15 à 13.04.58.png" descr="Capture d’écran 2023-03-15 à 13.04.58.png"/>
          <p:cNvPicPr>
            <a:picLocks noChangeAspect="0"/>
          </p:cNvPicPr>
          <p:nvPr/>
        </p:nvPicPr>
        <p:blipFill>
          <a:blip r:embed="rId3">
            <a:extLst/>
          </a:blip>
          <a:stretch>
            <a:fillRect/>
          </a:stretch>
        </p:blipFill>
        <p:spPr>
          <a:xfrm>
            <a:off x="12365602" y="7293590"/>
            <a:ext cx="5570996" cy="4181357"/>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12588676" y="1879600"/>
            <a:ext cx="9448801" cy="9956801"/>
          </a:xfrm>
          <a:prstGeom prst="rect">
            <a:avLst/>
          </a:prstGeom>
        </p:spPr>
      </p:pic>
      <p:sp>
        <p:nvSpPr>
          <p:cNvPr id="134" name="Jaffar se rend dans la chambre où dort la Princesse."/>
          <p:cNvSpPr txBox="1"/>
          <p:nvPr>
            <p:ph type="title"/>
          </p:nvPr>
        </p:nvSpPr>
        <p:spPr>
          <a:prstGeom prst="rect">
            <a:avLst/>
          </a:prstGeom>
        </p:spPr>
        <p:txBody>
          <a:bodyPr/>
          <a:lstStyle>
            <a:lvl1pPr algn="l" defTabSz="457200">
              <a:defRPr sz="4100">
                <a:solidFill>
                  <a:srgbClr val="000000"/>
                </a:solidFill>
                <a:latin typeface="Arial"/>
                <a:ea typeface="Arial"/>
                <a:cs typeface="Arial"/>
                <a:sym typeface="Arial"/>
              </a:defRPr>
            </a:lvl1pPr>
          </a:lstStyle>
          <a:p>
            <a:pPr/>
            <a:r>
              <a:t>Jaffar se rend dans la chambre où dort la Princesse.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1641276" y="1882738"/>
            <a:ext cx="9442848" cy="9950524"/>
          </a:xfrm>
          <a:prstGeom prst="rect">
            <a:avLst/>
          </a:prstGeom>
        </p:spPr>
      </p:pic>
      <p:sp>
        <p:nvSpPr>
          <p:cNvPr id="137" name="Un médecin est à son chevet.…"/>
          <p:cNvSpPr txBox="1"/>
          <p:nvPr>
            <p:ph type="title"/>
          </p:nvPr>
        </p:nvSpPr>
        <p:spPr>
          <a:xfrm>
            <a:off x="12189221" y="1993899"/>
            <a:ext cx="10648554" cy="4350942"/>
          </a:xfrm>
          <a:prstGeom prst="rect">
            <a:avLst/>
          </a:prstGeom>
        </p:spPr>
        <p:txBody>
          <a:bodyPr/>
          <a:lstStyle/>
          <a:p>
            <a:pPr algn="l" defTabSz="429768">
              <a:defRPr sz="1128">
                <a:solidFill>
                  <a:srgbClr val="000000"/>
                </a:solidFill>
                <a:latin typeface="Helvetica"/>
                <a:ea typeface="Helvetica"/>
                <a:cs typeface="Helvetica"/>
                <a:sym typeface="Helvetica"/>
              </a:defRPr>
            </a:pPr>
            <a:r>
              <a:rPr sz="3854">
                <a:latin typeface="Arial"/>
                <a:ea typeface="Arial"/>
                <a:cs typeface="Arial"/>
                <a:sym typeface="Arial"/>
              </a:rPr>
              <a:t>Un médecin est à son chevet. </a:t>
            </a:r>
            <a:endParaRPr sz="3854">
              <a:latin typeface="Arial"/>
              <a:ea typeface="Arial"/>
              <a:cs typeface="Arial"/>
              <a:sym typeface="Arial"/>
            </a:endParaRPr>
          </a:p>
          <a:p>
            <a:pPr algn="l" defTabSz="429768">
              <a:defRPr sz="1128">
                <a:solidFill>
                  <a:srgbClr val="000000"/>
                </a:solidFill>
                <a:latin typeface="Helvetica"/>
                <a:ea typeface="Helvetica"/>
                <a:cs typeface="Helvetica"/>
                <a:sym typeface="Helvetica"/>
              </a:defRPr>
            </a:pPr>
            <a:r>
              <a:rPr sz="3854">
                <a:latin typeface="Arial"/>
                <a:ea typeface="Arial"/>
                <a:cs typeface="Arial"/>
                <a:sym typeface="Arial"/>
              </a:rPr>
              <a:t>Il ne sait pas la soigner, il sait juste qu’un aveugle la tirera de son sommeil. Jaffar souhaite que l’aveugle guérisse la Princesse mais prévoit de le chasser ensuite. Le médecin lui rappelle que la Princesse aime cet aveugle. Jaffar s’en moque et prétend que la Princesse l’aimera lui !</a:t>
            </a:r>
          </a:p>
        </p:txBody>
      </p:sp>
      <p:pic>
        <p:nvPicPr>
          <p:cNvPr id="138" name="Capture d’écran 2023-03-15 à 13.10.25.png" descr="Capture d’écran 2023-03-15 à 13.10.25.png"/>
          <p:cNvPicPr>
            <a:picLocks noChangeAspect="0"/>
          </p:cNvPicPr>
          <p:nvPr/>
        </p:nvPicPr>
        <p:blipFill>
          <a:blip r:embed="rId3">
            <a:extLst/>
          </a:blip>
          <a:stretch>
            <a:fillRect/>
          </a:stretch>
        </p:blipFill>
        <p:spPr>
          <a:xfrm>
            <a:off x="12223154" y="6752629"/>
            <a:ext cx="7061201" cy="4991101"/>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1844476" y="1879600"/>
            <a:ext cx="9448801" cy="9956800"/>
          </a:xfrm>
          <a:prstGeom prst="rect">
            <a:avLst/>
          </a:prstGeom>
        </p:spPr>
      </p:pic>
      <p:sp>
        <p:nvSpPr>
          <p:cNvPr id="141" name="L’aveugle, qui se prénomme Ahmad, est dans le harem (appartement où vivent les femmes de la maison). Ahmad va raconter aux femmes comment il est devenu aveugle."/>
          <p:cNvSpPr txBox="1"/>
          <p:nvPr>
            <p:ph type="title"/>
          </p:nvPr>
        </p:nvSpPr>
        <p:spPr>
          <a:xfrm>
            <a:off x="12306299" y="1729432"/>
            <a:ext cx="10670581" cy="5138937"/>
          </a:xfrm>
          <a:prstGeom prst="rect">
            <a:avLst/>
          </a:prstGeom>
        </p:spPr>
        <p:txBody>
          <a:bodyPr anchor="ctr"/>
          <a:lstStyle>
            <a:lvl1pPr algn="l" defTabSz="457200">
              <a:defRPr sz="4100">
                <a:solidFill>
                  <a:srgbClr val="000000"/>
                </a:solidFill>
                <a:latin typeface="Arial"/>
                <a:ea typeface="Arial"/>
                <a:cs typeface="Arial"/>
                <a:sym typeface="Arial"/>
              </a:defRPr>
            </a:lvl1pPr>
          </a:lstStyle>
          <a:p>
            <a:pPr/>
            <a:r>
              <a:t>L’aveugle, qui se prénomme Ahmad, est dans le harem (appartement où vivent les femmes de la maison). Ahmad va raconter aux femmes comment il est devenu aveugle.</a:t>
            </a:r>
          </a:p>
        </p:txBody>
      </p:sp>
      <p:pic>
        <p:nvPicPr>
          <p:cNvPr id="142" name="Pyramides de Gizeh dont la silhouette se découpe sur un crépuscule orange" descr="Pyramides de Gizeh dont la silhouette se découpe sur un crépuscule orange"/>
          <p:cNvPicPr>
            <a:picLocks noChangeAspect="0"/>
          </p:cNvPicPr>
          <p:nvPr/>
        </p:nvPicPr>
        <p:blipFill>
          <a:blip r:embed="rId3">
            <a:extLst/>
          </a:blip>
          <a:stretch>
            <a:fillRect/>
          </a:stretch>
        </p:blipFill>
        <p:spPr>
          <a:xfrm>
            <a:off x="12196780" y="5905690"/>
            <a:ext cx="5606420" cy="5905310"/>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7085838" y="4655738"/>
            <a:ext cx="8680386" cy="5956403"/>
          </a:xfrm>
          <a:prstGeom prst="rect">
            <a:avLst/>
          </a:prstGeom>
        </p:spPr>
      </p:pic>
      <p:sp>
        <p:nvSpPr>
          <p:cNvPr id="145" name="Ahmad raconte aussi comment son chien n’était pas un chien…"/>
          <p:cNvSpPr txBox="1"/>
          <p:nvPr>
            <p:ph type="title"/>
          </p:nvPr>
        </p:nvSpPr>
        <p:spPr>
          <a:xfrm>
            <a:off x="1471017" y="1280914"/>
            <a:ext cx="21441966" cy="1589286"/>
          </a:xfrm>
          <a:prstGeom prst="rect">
            <a:avLst/>
          </a:prstGeom>
        </p:spPr>
        <p:txBody>
          <a:bodyPr/>
          <a:lstStyle>
            <a:lvl1pPr algn="l" defTabSz="457200">
              <a:defRPr sz="4100">
                <a:solidFill>
                  <a:srgbClr val="000000"/>
                </a:solidFill>
                <a:latin typeface="Arial"/>
                <a:ea typeface="Arial"/>
                <a:cs typeface="Arial"/>
                <a:sym typeface="Arial"/>
              </a:defRPr>
            </a:lvl1pPr>
          </a:lstStyle>
          <a:p>
            <a:pPr/>
            <a:r>
              <a:t>Ahmad raconte aussi comment son chien n’était pas un chien…</a:t>
            </a:r>
          </a:p>
        </p:txBody>
      </p:sp>
      <p:pic>
        <p:nvPicPr>
          <p:cNvPr id="146" name="Capture d’écran 2023-03-15 à 13.15.19.png" descr="Capture d’écran 2023-03-15 à 13.15.19.png"/>
          <p:cNvPicPr>
            <a:picLocks noChangeAspect="1"/>
          </p:cNvPicPr>
          <p:nvPr/>
        </p:nvPicPr>
        <p:blipFill>
          <a:blip r:embed="rId3">
            <a:extLst/>
          </a:blip>
          <a:srcRect l="8168" t="1924" r="0" b="0"/>
          <a:stretch>
            <a:fillRect/>
          </a:stretch>
        </p:blipFill>
        <p:spPr>
          <a:xfrm>
            <a:off x="7167165" y="4727028"/>
            <a:ext cx="8517700" cy="5814018"/>
          </a:xfrm>
          <a:prstGeom prst="rect">
            <a:avLst/>
          </a:prstGeom>
          <a:ln w="12700">
            <a:miter lim="400000"/>
          </a:ln>
        </p:spPr>
      </p:pic>
      <p:sp>
        <p:nvSpPr>
          <p:cNvPr id="147" name="… mais un enfant."/>
          <p:cNvSpPr txBox="1"/>
          <p:nvPr/>
        </p:nvSpPr>
        <p:spPr>
          <a:xfrm>
            <a:off x="1471017" y="10653514"/>
            <a:ext cx="21441966" cy="1589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457200">
              <a:defRPr sz="4100">
                <a:solidFill>
                  <a:srgbClr val="000000"/>
                </a:solidFill>
                <a:latin typeface="Arial"/>
                <a:ea typeface="Arial"/>
                <a:cs typeface="Arial"/>
                <a:sym typeface="Arial"/>
              </a:defRPr>
            </a:lvl1pPr>
          </a:lstStyle>
          <a:p>
            <a:pPr/>
            <a:r>
              <a:t>… mais un enfant.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ID="9" grpId="2" fill="hold">
                                  <p:stCondLst>
                                    <p:cond delay="0"/>
                                  </p:stCondLst>
                                  <p:iterate type="el" backwards="0">
                                    <p:tmAbs val="0"/>
                                  </p:iterate>
                                  <p:childTnLst>
                                    <p:animEffect filter="dissolve" transition="out">
                                      <p:cBhvr>
                                        <p:cTn id="10" dur="600" fill="hold"/>
                                        <p:tgtEl>
                                          <p:spTgt spid="146"/>
                                        </p:tgtEl>
                                      </p:cBhvr>
                                    </p:animEffect>
                                    <p:set>
                                      <p:cBhvr>
                                        <p:cTn id="11" fill="hold">
                                          <p:stCondLst>
                                            <p:cond delay="599"/>
                                          </p:stCondLst>
                                        </p:cTn>
                                        <p:tgtEl>
                                          <p:spTgt spid="14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44"/>
                                        </p:tgtEl>
                                        <p:attrNameLst>
                                          <p:attrName>style.visibility</p:attrName>
                                        </p:attrNameLst>
                                      </p:cBhvr>
                                      <p:to>
                                        <p:strVal val="visible"/>
                                      </p:to>
                                    </p:set>
                                    <p:animEffect filter="dissolve" transition="in">
                                      <p:cBhvr>
                                        <p:cTn id="16" dur="6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 grpId="2"/>
      <p:bldP build="whole" bldLvl="1" animBg="1" rev="0" advAuto="0" spid="144" grpId="3"/>
      <p:bldP build="whole" bldLvl="1" animBg="1" rev="0" advAuto="0" spid="14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yramides de Gizeh dont la silhouette se découpe sur un crépuscule orange" descr="Pyramides de Gizeh dont la silhouette se découpe sur un crépuscule orange"/>
          <p:cNvPicPr>
            <a:picLocks noChangeAspect="0"/>
          </p:cNvPicPr>
          <p:nvPr>
            <p:ph type="pic" idx="21"/>
          </p:nvPr>
        </p:nvPicPr>
        <p:blipFill>
          <a:blip r:embed="rId2">
            <a:extLst/>
          </a:blip>
          <a:stretch>
            <a:fillRect/>
          </a:stretch>
        </p:blipFill>
        <p:spPr>
          <a:xfrm>
            <a:off x="12588676" y="1879600"/>
            <a:ext cx="9448801" cy="9956800"/>
          </a:xfrm>
          <a:prstGeom prst="rect">
            <a:avLst/>
          </a:prstGeom>
        </p:spPr>
      </p:pic>
      <p:sp>
        <p:nvSpPr>
          <p:cNvPr id="150" name="Commence alors le récit des aventures de Abu, l’enfant des rues de Bagdad"/>
          <p:cNvSpPr txBox="1"/>
          <p:nvPr>
            <p:ph type="title"/>
          </p:nvPr>
        </p:nvSpPr>
        <p:spPr>
          <a:prstGeom prst="rect">
            <a:avLst/>
          </a:prstGeom>
        </p:spPr>
        <p:txBody>
          <a:bodyPr/>
          <a:lstStyle>
            <a:lvl1pPr>
              <a:defRPr sz="4100">
                <a:latin typeface="Arial"/>
                <a:ea typeface="Arial"/>
                <a:cs typeface="Arial"/>
                <a:sym typeface="Arial"/>
              </a:defRPr>
            </a:lvl1pPr>
          </a:lstStyle>
          <a:p>
            <a:pPr/>
            <a:r>
              <a:t>Commence alors le récit des aventures de Abu, l’enfant des rues de Bagdad</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